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9144000" cy="5143500"/>
  <p:embeddedFontLst>
    <p:embeddedFont>
      <p:font typeface="Tahom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38">
          <p15:clr>
            <a:srgbClr val="A4A3A4"/>
          </p15:clr>
        </p15:guide>
        <p15:guide id="2" pos="230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jTON4dlkRirXHI8D7Bhcq832A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B1EAE0-78C5-4576-ACF8-39184B66B50B}">
  <a:tblStyle styleId="{22B1EAE0-78C5-4576-ACF8-39184B66B50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38" orient="horz"/>
        <p:guide pos="230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Tahoma-bold.fntdata"/><Relationship Id="rId25" Type="http://schemas.openxmlformats.org/officeDocument/2006/relationships/font" Target="fonts/Tahoma-regular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/>
          <p:nvPr/>
        </p:nvSpPr>
        <p:spPr>
          <a:xfrm>
            <a:off x="0" y="4763"/>
            <a:ext cx="9128125" cy="513873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9"/>
          <p:cNvSpPr txBox="1"/>
          <p:nvPr>
            <p:ph type="ctrTitle"/>
          </p:nvPr>
        </p:nvSpPr>
        <p:spPr>
          <a:xfrm>
            <a:off x="2441446" y="2297166"/>
            <a:ext cx="4261107" cy="712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>
                <a:solidFill>
                  <a:srgbClr val="98989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" type="subTitle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/>
          <p:nvPr>
            <p:ph type="title"/>
          </p:nvPr>
        </p:nvSpPr>
        <p:spPr>
          <a:xfrm>
            <a:off x="73025" y="15875"/>
            <a:ext cx="89979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" type="body"/>
          </p:nvPr>
        </p:nvSpPr>
        <p:spPr>
          <a:xfrm>
            <a:off x="457200" y="1182688"/>
            <a:ext cx="8229600" cy="339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/>
          <p:nvPr>
            <p:ph type="title"/>
          </p:nvPr>
        </p:nvSpPr>
        <p:spPr>
          <a:xfrm>
            <a:off x="73025" y="15875"/>
            <a:ext cx="89979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2" type="body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/>
          <p:nvPr/>
        </p:nvSpPr>
        <p:spPr>
          <a:xfrm>
            <a:off x="19050" y="1588"/>
            <a:ext cx="9124950" cy="514191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4"/>
          <p:cNvSpPr txBox="1"/>
          <p:nvPr>
            <p:ph type="title"/>
          </p:nvPr>
        </p:nvSpPr>
        <p:spPr>
          <a:xfrm>
            <a:off x="73025" y="15875"/>
            <a:ext cx="89979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73025" y="15875"/>
            <a:ext cx="89979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>
            <a:off x="457200" y="1182688"/>
            <a:ext cx="8229600" cy="339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/>
          <p:nvPr/>
        </p:nvSpPr>
        <p:spPr>
          <a:xfrm>
            <a:off x="0" y="4763"/>
            <a:ext cx="9128125" cy="513873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6"/>
          <p:cNvSpPr txBox="1"/>
          <p:nvPr>
            <p:ph type="ctrTitle"/>
          </p:nvPr>
        </p:nvSpPr>
        <p:spPr>
          <a:xfrm>
            <a:off x="2441446" y="2297166"/>
            <a:ext cx="4261107" cy="712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>
                <a:solidFill>
                  <a:srgbClr val="98989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subTitle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/>
          <p:nvPr>
            <p:ph type="title"/>
          </p:nvPr>
        </p:nvSpPr>
        <p:spPr>
          <a:xfrm>
            <a:off x="73025" y="15875"/>
            <a:ext cx="89979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2" type="body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/>
          <p:nvPr/>
        </p:nvSpPr>
        <p:spPr>
          <a:xfrm>
            <a:off x="19050" y="1588"/>
            <a:ext cx="9124950" cy="514191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8"/>
          <p:cNvSpPr txBox="1"/>
          <p:nvPr>
            <p:ph type="title"/>
          </p:nvPr>
        </p:nvSpPr>
        <p:spPr>
          <a:xfrm>
            <a:off x="73025" y="15875"/>
            <a:ext cx="89979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73025" y="15875"/>
            <a:ext cx="89979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182688"/>
            <a:ext cx="8229600" cy="339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73025" y="15875"/>
            <a:ext cx="89979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457200" y="1182688"/>
            <a:ext cx="8229600" cy="339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3108325" y="4783138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idx="10" type="dt"/>
          </p:nvPr>
        </p:nvSpPr>
        <p:spPr>
          <a:xfrm>
            <a:off x="457200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21"/>
          <p:cNvSpPr txBox="1"/>
          <p:nvPr>
            <p:ph idx="12" type="sldNum"/>
          </p:nvPr>
        </p:nvSpPr>
        <p:spPr>
          <a:xfrm>
            <a:off x="6583363" y="4783138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9.png"/><Relationship Id="rId13" Type="http://schemas.openxmlformats.org/officeDocument/2006/relationships/image" Target="../media/image24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/>
          <p:nvPr>
            <p:ph type="ctrTitle"/>
          </p:nvPr>
        </p:nvSpPr>
        <p:spPr>
          <a:xfrm>
            <a:off x="1705610" y="2297430"/>
            <a:ext cx="6148070" cy="840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3820" marR="0" rtl="0" algn="just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Trebuchet MS"/>
              <a:buNone/>
            </a:pPr>
            <a:r>
              <a:rPr b="0" i="0" lang="en-US" sz="40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Mystical Forest Adventure</a:t>
            </a:r>
            <a:endParaRPr b="0" i="0" sz="40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-3175" y="15875"/>
            <a:ext cx="461454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High Symbol Introduction</a:t>
            </a:r>
            <a:endParaRPr/>
          </a:p>
        </p:txBody>
      </p:sp>
      <p:sp>
        <p:nvSpPr>
          <p:cNvPr id="159" name="Google Shape;159;p10"/>
          <p:cNvSpPr txBox="1"/>
          <p:nvPr/>
        </p:nvSpPr>
        <p:spPr>
          <a:xfrm>
            <a:off x="1053465" y="1276350"/>
            <a:ext cx="62928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High 1</a:t>
            </a:r>
            <a:endParaRPr/>
          </a:p>
        </p:txBody>
      </p:sp>
      <p:pic>
        <p:nvPicPr>
          <p:cNvPr descr="C:\Users\Sandipan\Downloads\Play n Go\Symbols\Desktop\HP_1.pngHP_1"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2469" r="199" t="0"/>
          <a:stretch/>
        </p:blipFill>
        <p:spPr>
          <a:xfrm>
            <a:off x="381000" y="1559560"/>
            <a:ext cx="1974215" cy="1928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HP_2.pngHP_2"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653" r="339" t="0"/>
          <a:stretch/>
        </p:blipFill>
        <p:spPr>
          <a:xfrm>
            <a:off x="2514600" y="1569720"/>
            <a:ext cx="2008505" cy="1927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HP_4.pngHP_4" id="162" name="Google Shape;162;p10"/>
          <p:cNvPicPr preferRelativeResize="0"/>
          <p:nvPr/>
        </p:nvPicPr>
        <p:blipFill rotWithShape="1">
          <a:blip r:embed="rId5">
            <a:alphaModFix/>
          </a:blip>
          <a:srcRect b="0" l="1564" r="1564" t="0"/>
          <a:stretch/>
        </p:blipFill>
        <p:spPr>
          <a:xfrm>
            <a:off x="4682490" y="1559560"/>
            <a:ext cx="1964690" cy="1928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HP_3.pngHP_3" id="163" name="Google Shape;163;p10"/>
          <p:cNvPicPr preferRelativeResize="0"/>
          <p:nvPr/>
        </p:nvPicPr>
        <p:blipFill rotWithShape="1">
          <a:blip r:embed="rId6">
            <a:alphaModFix/>
          </a:blip>
          <a:srcRect b="0" l="-2727" r="-1543" t="0"/>
          <a:stretch/>
        </p:blipFill>
        <p:spPr>
          <a:xfrm>
            <a:off x="6730365" y="1559560"/>
            <a:ext cx="2097405" cy="191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0"/>
          <p:cNvSpPr txBox="1"/>
          <p:nvPr/>
        </p:nvSpPr>
        <p:spPr>
          <a:xfrm>
            <a:off x="3204210" y="1276350"/>
            <a:ext cx="62928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High 2</a:t>
            </a:r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5342255" y="1276350"/>
            <a:ext cx="62928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High 3</a:t>
            </a:r>
            <a:endParaRPr/>
          </a:p>
        </p:txBody>
      </p:sp>
      <p:sp>
        <p:nvSpPr>
          <p:cNvPr id="166" name="Google Shape;166;p10"/>
          <p:cNvSpPr txBox="1"/>
          <p:nvPr/>
        </p:nvSpPr>
        <p:spPr>
          <a:xfrm>
            <a:off x="7467600" y="1276350"/>
            <a:ext cx="62928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High 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type="title"/>
          </p:nvPr>
        </p:nvSpPr>
        <p:spPr>
          <a:xfrm>
            <a:off x="-3175" y="15875"/>
            <a:ext cx="461454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Low Symbol Introduction</a:t>
            </a:r>
            <a:endParaRPr/>
          </a:p>
        </p:txBody>
      </p:sp>
      <p:sp>
        <p:nvSpPr>
          <p:cNvPr id="172" name="Google Shape;172;p11"/>
          <p:cNvSpPr txBox="1"/>
          <p:nvPr/>
        </p:nvSpPr>
        <p:spPr>
          <a:xfrm>
            <a:off x="901065" y="1365885"/>
            <a:ext cx="62928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Low 1</a:t>
            </a:r>
            <a:endParaRPr/>
          </a:p>
        </p:txBody>
      </p:sp>
      <p:sp>
        <p:nvSpPr>
          <p:cNvPr id="173" name="Google Shape;173;p11"/>
          <p:cNvSpPr txBox="1"/>
          <p:nvPr/>
        </p:nvSpPr>
        <p:spPr>
          <a:xfrm>
            <a:off x="2501900" y="1365885"/>
            <a:ext cx="62928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Low 2</a:t>
            </a:r>
            <a:endParaRPr/>
          </a:p>
        </p:txBody>
      </p:sp>
      <p:sp>
        <p:nvSpPr>
          <p:cNvPr id="174" name="Google Shape;174;p11"/>
          <p:cNvSpPr txBox="1"/>
          <p:nvPr/>
        </p:nvSpPr>
        <p:spPr>
          <a:xfrm>
            <a:off x="4178300" y="1365885"/>
            <a:ext cx="62928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Low 3</a:t>
            </a:r>
            <a:endParaRPr/>
          </a:p>
        </p:txBody>
      </p:sp>
      <p:sp>
        <p:nvSpPr>
          <p:cNvPr id="175" name="Google Shape;175;p11"/>
          <p:cNvSpPr txBox="1"/>
          <p:nvPr/>
        </p:nvSpPr>
        <p:spPr>
          <a:xfrm>
            <a:off x="5702300" y="1365885"/>
            <a:ext cx="62928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Low 4</a:t>
            </a:r>
            <a:endParaRPr/>
          </a:p>
        </p:txBody>
      </p:sp>
      <p:pic>
        <p:nvPicPr>
          <p:cNvPr descr="C:\Users\Sandipan\Downloads\Play n Go\Symbols\Desktop\LP_1.pngLP_1"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11932" r="11933" t="0"/>
          <a:stretch/>
        </p:blipFill>
        <p:spPr>
          <a:xfrm>
            <a:off x="7010400" y="1581150"/>
            <a:ext cx="1670685" cy="2086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LP_2.pngLP_2" id="177" name="Google Shape;177;p11"/>
          <p:cNvPicPr preferRelativeResize="0"/>
          <p:nvPr/>
        </p:nvPicPr>
        <p:blipFill rotWithShape="1">
          <a:blip r:embed="rId4">
            <a:alphaModFix/>
          </a:blip>
          <a:srcRect b="0" l="11973" r="11972" t="0"/>
          <a:stretch/>
        </p:blipFill>
        <p:spPr>
          <a:xfrm>
            <a:off x="5181600" y="1581150"/>
            <a:ext cx="1670685" cy="2086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LP_3.pngLP_3" id="178" name="Google Shape;178;p11"/>
          <p:cNvPicPr preferRelativeResize="0"/>
          <p:nvPr/>
        </p:nvPicPr>
        <p:blipFill rotWithShape="1">
          <a:blip r:embed="rId5">
            <a:alphaModFix/>
          </a:blip>
          <a:srcRect b="0" l="11973" r="11972" t="0"/>
          <a:stretch/>
        </p:blipFill>
        <p:spPr>
          <a:xfrm>
            <a:off x="3657600" y="1581150"/>
            <a:ext cx="1670685" cy="2086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LP_4.pngLP_4" id="179" name="Google Shape;179;p11"/>
          <p:cNvPicPr preferRelativeResize="0"/>
          <p:nvPr/>
        </p:nvPicPr>
        <p:blipFill rotWithShape="1">
          <a:blip r:embed="rId6">
            <a:alphaModFix/>
          </a:blip>
          <a:srcRect b="0" l="11973" r="11972" t="0"/>
          <a:stretch/>
        </p:blipFill>
        <p:spPr>
          <a:xfrm>
            <a:off x="1981200" y="1581150"/>
            <a:ext cx="1670685" cy="2086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LP_5.pngLP_5" id="180" name="Google Shape;180;p11"/>
          <p:cNvPicPr preferRelativeResize="0"/>
          <p:nvPr/>
        </p:nvPicPr>
        <p:blipFill rotWithShape="1">
          <a:blip r:embed="rId7">
            <a:alphaModFix/>
          </a:blip>
          <a:srcRect b="0" l="11973" r="11972" t="0"/>
          <a:stretch/>
        </p:blipFill>
        <p:spPr>
          <a:xfrm>
            <a:off x="457200" y="1581150"/>
            <a:ext cx="1670685" cy="20866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7454900" y="1365885"/>
            <a:ext cx="62928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Low 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>
            <p:ph type="title"/>
          </p:nvPr>
        </p:nvSpPr>
        <p:spPr>
          <a:xfrm>
            <a:off x="-3175" y="15875"/>
            <a:ext cx="1854200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Info Panel</a:t>
            </a:r>
            <a:endParaRPr b="0" i="0" sz="28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819150"/>
            <a:ext cx="4001135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819150"/>
            <a:ext cx="3966210" cy="192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2876550"/>
            <a:ext cx="4001135" cy="192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8200" y="2877185"/>
            <a:ext cx="3983355" cy="192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/>
          <p:nvPr>
            <p:ph type="title"/>
          </p:nvPr>
        </p:nvSpPr>
        <p:spPr>
          <a:xfrm>
            <a:off x="-3175" y="15875"/>
            <a:ext cx="168084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Win Lines</a:t>
            </a:r>
            <a:endParaRPr b="0" i="0" sz="28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Sandipan\Downloads\Playn go 6-12\Mock Preview\Win_Presentation\01.png01" id="196" name="Google Shape;196;p13"/>
          <p:cNvPicPr preferRelativeResize="0"/>
          <p:nvPr/>
        </p:nvPicPr>
        <p:blipFill rotWithShape="1">
          <a:blip r:embed="rId3">
            <a:alphaModFix/>
          </a:blip>
          <a:srcRect b="10461" l="0" r="0" t="10460"/>
          <a:stretch/>
        </p:blipFill>
        <p:spPr>
          <a:xfrm>
            <a:off x="228600" y="819150"/>
            <a:ext cx="2880360" cy="182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n go 6-12\Mock Preview\Win_Presentation\04.png04" id="197" name="Google Shape;197;p13"/>
          <p:cNvPicPr preferRelativeResize="0"/>
          <p:nvPr/>
        </p:nvPicPr>
        <p:blipFill rotWithShape="1">
          <a:blip r:embed="rId4">
            <a:alphaModFix/>
          </a:blip>
          <a:srcRect b="10461" l="0" r="0" t="10460"/>
          <a:stretch/>
        </p:blipFill>
        <p:spPr>
          <a:xfrm>
            <a:off x="3200400" y="819150"/>
            <a:ext cx="2880360" cy="182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n go 6-12\Mock Preview\Win_Presentation\08.png08" id="198" name="Google Shape;198;p13"/>
          <p:cNvPicPr preferRelativeResize="0"/>
          <p:nvPr/>
        </p:nvPicPr>
        <p:blipFill rotWithShape="1">
          <a:blip r:embed="rId5">
            <a:alphaModFix/>
          </a:blip>
          <a:srcRect b="10461" l="0" r="0" t="10460"/>
          <a:stretch/>
        </p:blipFill>
        <p:spPr>
          <a:xfrm>
            <a:off x="228600" y="2768600"/>
            <a:ext cx="2880360" cy="182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n go 6-12\Mock Preview\Win_Presentation\14.png14" id="199" name="Google Shape;199;p13"/>
          <p:cNvPicPr preferRelativeResize="0"/>
          <p:nvPr/>
        </p:nvPicPr>
        <p:blipFill rotWithShape="1">
          <a:blip r:embed="rId6">
            <a:alphaModFix/>
          </a:blip>
          <a:srcRect b="10461" l="0" r="0" t="10460"/>
          <a:stretch/>
        </p:blipFill>
        <p:spPr>
          <a:xfrm>
            <a:off x="3200400" y="2768600"/>
            <a:ext cx="2880360" cy="182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n go 6-12\Mock Preview\Win_Presentation\06.png06" id="200" name="Google Shape;200;p13"/>
          <p:cNvPicPr preferRelativeResize="0"/>
          <p:nvPr/>
        </p:nvPicPr>
        <p:blipFill rotWithShape="1">
          <a:blip r:embed="rId7">
            <a:alphaModFix/>
          </a:blip>
          <a:srcRect b="10461" l="0" r="0" t="10460"/>
          <a:stretch/>
        </p:blipFill>
        <p:spPr>
          <a:xfrm>
            <a:off x="6156960" y="819150"/>
            <a:ext cx="2880360" cy="182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n go 6-12\Mock Preview\Win_Presentation\25.png25" id="201" name="Google Shape;201;p13"/>
          <p:cNvPicPr preferRelativeResize="0"/>
          <p:nvPr/>
        </p:nvPicPr>
        <p:blipFill rotWithShape="1">
          <a:blip r:embed="rId8">
            <a:alphaModFix/>
          </a:blip>
          <a:srcRect b="10461" l="0" r="0" t="10460"/>
          <a:stretch/>
        </p:blipFill>
        <p:spPr>
          <a:xfrm>
            <a:off x="6156960" y="2768600"/>
            <a:ext cx="2880360" cy="18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title"/>
          </p:nvPr>
        </p:nvSpPr>
        <p:spPr>
          <a:xfrm>
            <a:off x="-3175" y="15875"/>
            <a:ext cx="2518410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Win Messages</a:t>
            </a:r>
            <a:endParaRPr b="0" i="0" sz="28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Sandipan\Downloads\Playn go 6-12\Mock Preview\Win_Message\Big_Win_Message.pngBig_Win_Message" id="207" name="Google Shape;207;p14"/>
          <p:cNvPicPr preferRelativeResize="0"/>
          <p:nvPr/>
        </p:nvPicPr>
        <p:blipFill rotWithShape="1">
          <a:blip r:embed="rId3">
            <a:alphaModFix/>
          </a:blip>
          <a:srcRect b="20904" l="10344" r="10345" t="20905"/>
          <a:stretch/>
        </p:blipFill>
        <p:spPr>
          <a:xfrm>
            <a:off x="914400" y="666750"/>
            <a:ext cx="3419475" cy="2007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n go 6-12\Mock Preview\Popup\Desktop\RG_summary panel_01.pngRG_summary panel_01" id="208" name="Google Shape;208;p14"/>
          <p:cNvPicPr preferRelativeResize="0"/>
          <p:nvPr/>
        </p:nvPicPr>
        <p:blipFill rotWithShape="1">
          <a:blip r:embed="rId4">
            <a:alphaModFix/>
          </a:blip>
          <a:srcRect b="19834" l="8914" r="8635" t="21667"/>
          <a:stretch/>
        </p:blipFill>
        <p:spPr>
          <a:xfrm>
            <a:off x="4724400" y="666750"/>
            <a:ext cx="3474720" cy="197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type="title"/>
          </p:nvPr>
        </p:nvSpPr>
        <p:spPr>
          <a:xfrm>
            <a:off x="-3175" y="15875"/>
            <a:ext cx="243395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Loading Screen</a:t>
            </a:r>
            <a:endParaRPr b="0" i="0" sz="28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Sandipan\Downloads\Playn go 6-12\Mock Preview\Loading_Screen\Desktop_Loading_Screen.pngDesktop_Loading_Screen" id="214" name="Google Shape;214;p15"/>
          <p:cNvPicPr preferRelativeResize="0"/>
          <p:nvPr/>
        </p:nvPicPr>
        <p:blipFill rotWithShape="1">
          <a:blip r:embed="rId3">
            <a:alphaModFix/>
          </a:blip>
          <a:srcRect b="22271" l="10177" r="10140" t="21591"/>
          <a:stretch/>
        </p:blipFill>
        <p:spPr>
          <a:xfrm>
            <a:off x="914400" y="975360"/>
            <a:ext cx="5302885" cy="2988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n go 6-12\Mock Preview\Loading_Screen\Portrait_Loading_Screen.pngPortrait_Loading_Screen" id="215" name="Google Shape;215;p15"/>
          <p:cNvPicPr preferRelativeResize="0"/>
          <p:nvPr/>
        </p:nvPicPr>
        <p:blipFill rotWithShape="1">
          <a:blip r:embed="rId4">
            <a:alphaModFix/>
          </a:blip>
          <a:srcRect b="0" l="27576" r="27576" t="0"/>
          <a:stretch/>
        </p:blipFill>
        <p:spPr>
          <a:xfrm>
            <a:off x="6553200" y="975360"/>
            <a:ext cx="1676400" cy="2988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>
            <p:ph type="title"/>
          </p:nvPr>
        </p:nvSpPr>
        <p:spPr>
          <a:xfrm>
            <a:off x="-3175" y="15875"/>
            <a:ext cx="222059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Splash Screen</a:t>
            </a:r>
            <a:endParaRPr b="0" i="0" sz="28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Sandipan\Downloads\Playn go 6-12\Mock Preview\FPS_Popup\FPS_Popup_Desktop.pngFPS_Popup_Desktop" id="221" name="Google Shape;221;p16"/>
          <p:cNvPicPr preferRelativeResize="0"/>
          <p:nvPr/>
        </p:nvPicPr>
        <p:blipFill rotWithShape="1">
          <a:blip r:embed="rId3">
            <a:alphaModFix/>
          </a:blip>
          <a:srcRect b="21805" l="9653" r="10365" t="21316"/>
          <a:stretch/>
        </p:blipFill>
        <p:spPr>
          <a:xfrm>
            <a:off x="836295" y="975360"/>
            <a:ext cx="5259705" cy="29927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n go 6-12\Mock Preview\FPS_Popup\FPS_Popup_Portrait.pngFPS_Popup_Portrait" id="222" name="Google Shape;222;p16"/>
          <p:cNvPicPr preferRelativeResize="0"/>
          <p:nvPr/>
        </p:nvPicPr>
        <p:blipFill rotWithShape="1">
          <a:blip r:embed="rId4">
            <a:alphaModFix/>
          </a:blip>
          <a:srcRect b="0" l="27576" r="27576" t="0"/>
          <a:stretch/>
        </p:blipFill>
        <p:spPr>
          <a:xfrm>
            <a:off x="6553200" y="975360"/>
            <a:ext cx="1676400" cy="2988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>
            <p:ph type="title"/>
          </p:nvPr>
        </p:nvSpPr>
        <p:spPr>
          <a:xfrm>
            <a:off x="-3175" y="15875"/>
            <a:ext cx="2101850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Game Logo</a:t>
            </a:r>
            <a:endParaRPr b="0" i="0" sz="28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Sandipan\Downloads\Play n Go\Logo\Logo_Mobile.pngLogo_Mobile"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311" r="312" t="0"/>
          <a:stretch/>
        </p:blipFill>
        <p:spPr>
          <a:xfrm>
            <a:off x="1752600" y="1200150"/>
            <a:ext cx="5607050" cy="190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/>
        </p:nvSpPr>
        <p:spPr>
          <a:xfrm>
            <a:off x="76200" y="65405"/>
            <a:ext cx="310705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Game Introduction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152400" y="782955"/>
            <a:ext cx="376174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Noto Sans Symbols"/>
              <a:buChar char="●"/>
            </a:pPr>
            <a:r>
              <a:rPr b="0" i="0" lang="en-US" sz="1800" u="sng" cap="none" strike="noStrike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Base Game Format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1" marL="546100" marR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D9D9D9"/>
              </a:buClr>
              <a:buSzPts val="1524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Reel Layout:- 3*5</a:t>
            </a:r>
            <a:endParaRPr/>
          </a:p>
          <a:p>
            <a:pPr indent="-266700" lvl="1" marL="546100" marR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D9D9D9"/>
              </a:buClr>
              <a:buSzPts val="1524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Payline:- 20 (fixed)</a:t>
            </a:r>
            <a:endParaRPr b="0" i="0" sz="12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0" marL="546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Min Bet:- 0.10</a:t>
            </a:r>
            <a:endParaRPr/>
          </a:p>
          <a:p>
            <a:pPr indent="-266700" lvl="0" marL="546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Max Bet:- 25.00</a:t>
            </a:r>
            <a:endParaRPr/>
          </a:p>
          <a:p>
            <a:pPr indent="-266700" lvl="0" marL="546100" marR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D9D9D9"/>
              </a:buClr>
              <a:buSzPts val="1524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Theme:- Mystical Forest Adventure</a:t>
            </a:r>
            <a:endParaRPr/>
          </a:p>
          <a:p>
            <a:pPr indent="-266700" lvl="0" marL="54610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D9D9D9"/>
              </a:buClr>
              <a:buSzPts val="1524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Symbols:- 4 High, 5 Low, Wild, Bonus, Scatter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88" name="Google Shape;88;p2"/>
          <p:cNvGraphicFramePr/>
          <p:nvPr/>
        </p:nvGraphicFramePr>
        <p:xfrm>
          <a:off x="4343400" y="7829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{22B1EAE0-78C5-4576-ACF8-39184B66B50B}</a:tableStyleId>
              </a:tblPr>
              <a:tblGrid>
                <a:gridCol w="857875"/>
                <a:gridCol w="855975"/>
                <a:gridCol w="857250"/>
                <a:gridCol w="859150"/>
              </a:tblGrid>
              <a:tr h="227975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sng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Pay-Table</a:t>
                      </a:r>
                      <a:endParaRPr b="1" sz="1400" u="sng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27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sng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Symbols</a:t>
                      </a:r>
                      <a:endParaRPr b="1" sz="1200" u="sng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sng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3s</a:t>
                      </a:r>
                      <a:endParaRPr b="1" sz="1200" u="sng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sng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4s</a:t>
                      </a:r>
                      <a:endParaRPr b="1" sz="1200" u="sng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sng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5s</a:t>
                      </a:r>
                      <a:endParaRPr b="1" sz="1200" u="sng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Wild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1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2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3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4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1-5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7D7D7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D7D7D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3x</a:t>
                      </a:r>
                      <a:endParaRPr b="1" sz="1000" u="none" cap="none" strike="noStrike">
                        <a:solidFill>
                          <a:srgbClr val="D7D7D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7D7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/>
          <p:nvPr/>
        </p:nvSpPr>
        <p:spPr>
          <a:xfrm>
            <a:off x="76200" y="65405"/>
            <a:ext cx="277050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Game Mechanics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139700" y="600075"/>
            <a:ext cx="4953635" cy="3569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Noto Sans Symbols"/>
              <a:buNone/>
            </a:pPr>
            <a:r>
              <a:t/>
            </a:r>
            <a:endParaRPr b="0" i="0" sz="1100" u="sng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Noto Sans Symbols"/>
              <a:buChar char="●"/>
            </a:pPr>
            <a:r>
              <a:rPr b="0" i="0" lang="en-US" sz="1800" u="sng" cap="none" strike="noStrike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Base Game</a:t>
            </a:r>
            <a:endParaRPr b="0" i="0" sz="1800" u="sng" cap="none" strike="noStrike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1" marL="5461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3*5 slot game with 20 fixed pay-line.</a:t>
            </a:r>
            <a:endParaRPr b="0" i="0" sz="12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1" marL="5461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Land any symbol 3 or more of a kind to trigger a win.</a:t>
            </a:r>
            <a:endParaRPr b="0" i="0" sz="12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1" marL="5461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All wins pay left to right on adjacent reels (except Scatter).</a:t>
            </a:r>
            <a:endParaRPr b="0" i="0" sz="12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1" marL="5461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Winning combinations begin with the left most reel.</a:t>
            </a:r>
            <a:endParaRPr b="0" i="0" sz="12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1" marL="5461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Only highest win paid per selected line.</a:t>
            </a:r>
            <a:endParaRPr b="0" i="0" sz="12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1" marL="5461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Wild participates in all win except Scatter/Bonus.</a:t>
            </a:r>
            <a:endParaRPr/>
          </a:p>
          <a:p>
            <a:pPr indent="0" lvl="1" marL="2794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2794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/>
          <p:nvPr/>
        </p:nvSpPr>
        <p:spPr>
          <a:xfrm>
            <a:off x="76200" y="65405"/>
            <a:ext cx="1553210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Pay-Line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895350"/>
            <a:ext cx="6993255" cy="350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-3175" y="15875"/>
            <a:ext cx="4319270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Base Game Background</a:t>
            </a:r>
            <a:endParaRPr b="0" i="0" sz="28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Sandipan\Downloads\pg 2\Background\Basegame_BG.pngBasegame_BG" id="106" name="Google Shape;106;p5"/>
          <p:cNvPicPr preferRelativeResize="0"/>
          <p:nvPr/>
        </p:nvPicPr>
        <p:blipFill rotWithShape="1">
          <a:blip r:embed="rId3">
            <a:alphaModFix/>
          </a:blip>
          <a:srcRect b="13" l="0" r="0" t="12"/>
          <a:stretch/>
        </p:blipFill>
        <p:spPr>
          <a:xfrm>
            <a:off x="2133600" y="666750"/>
            <a:ext cx="5055235" cy="404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title"/>
          </p:nvPr>
        </p:nvSpPr>
        <p:spPr>
          <a:xfrm>
            <a:off x="-3175" y="15875"/>
            <a:ext cx="2054860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Game Reel</a:t>
            </a:r>
            <a:endParaRPr b="0" i="0" sz="28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C:\Users\Sandipan\Downloads\pg 2\Reel\Reel_Desktop.pngReel_Desktop" id="112" name="Google Shape;112;p6"/>
          <p:cNvPicPr preferRelativeResize="0"/>
          <p:nvPr/>
        </p:nvPicPr>
        <p:blipFill rotWithShape="1">
          <a:blip r:embed="rId3">
            <a:alphaModFix/>
          </a:blip>
          <a:srcRect b="4595" l="0" r="0" t="4594"/>
          <a:stretch/>
        </p:blipFill>
        <p:spPr>
          <a:xfrm>
            <a:off x="1524000" y="895350"/>
            <a:ext cx="6260465" cy="3547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Logo\Logo_Mobile.pngLogo_Mobile" id="113" name="Google Shape;113;p6"/>
          <p:cNvPicPr preferRelativeResize="0"/>
          <p:nvPr/>
        </p:nvPicPr>
        <p:blipFill rotWithShape="1">
          <a:blip r:embed="rId4">
            <a:alphaModFix/>
          </a:blip>
          <a:srcRect b="0" l="311" r="312" t="0"/>
          <a:stretch/>
        </p:blipFill>
        <p:spPr>
          <a:xfrm>
            <a:off x="3581400" y="666750"/>
            <a:ext cx="2057400" cy="700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73025" y="15875"/>
            <a:ext cx="304101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Game UI Mock-ups</a:t>
            </a:r>
            <a:endParaRPr b="0" i="0" sz="2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2804795" y="4171950"/>
            <a:ext cx="143954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rPr>
              <a:t>Landscape</a:t>
            </a:r>
            <a:endParaRPr/>
          </a:p>
        </p:txBody>
      </p:sp>
      <p:pic>
        <p:nvPicPr>
          <p:cNvPr descr="C:\Users\Sandipan\Downloads\pg 2\Mock Preview\Mock\Desktop\Desktop_Mock_Basegame.pngDesktop_Mock_Basegame" id="120" name="Google Shape;120;p7"/>
          <p:cNvPicPr preferRelativeResize="0"/>
          <p:nvPr/>
        </p:nvPicPr>
        <p:blipFill rotWithShape="1">
          <a:blip r:embed="rId3">
            <a:alphaModFix/>
          </a:blip>
          <a:srcRect b="22206" l="10080" r="10151" t="21603"/>
          <a:stretch/>
        </p:blipFill>
        <p:spPr>
          <a:xfrm>
            <a:off x="945515" y="975360"/>
            <a:ext cx="5302885" cy="2988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g 2\Mock Preview\Portrait\Portrait_Mock_Basegame.pngPortrait_Mock_Basegame" id="121" name="Google Shape;121;p7"/>
          <p:cNvPicPr preferRelativeResize="0"/>
          <p:nvPr/>
        </p:nvPicPr>
        <p:blipFill rotWithShape="1">
          <a:blip r:embed="rId4">
            <a:alphaModFix/>
          </a:blip>
          <a:srcRect b="0" l="27576" r="27576" t="0"/>
          <a:stretch/>
        </p:blipFill>
        <p:spPr>
          <a:xfrm>
            <a:off x="6553200" y="975360"/>
            <a:ext cx="1676400" cy="298894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 txBox="1"/>
          <p:nvPr/>
        </p:nvSpPr>
        <p:spPr>
          <a:xfrm>
            <a:off x="6705600" y="4083685"/>
            <a:ext cx="143954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rPr>
              <a:t>Portrait</a:t>
            </a:r>
            <a:endParaRPr/>
          </a:p>
        </p:txBody>
      </p:sp>
      <p:sp>
        <p:nvSpPr>
          <p:cNvPr id="123" name="Google Shape;123;p7"/>
          <p:cNvSpPr txBox="1"/>
          <p:nvPr/>
        </p:nvSpPr>
        <p:spPr>
          <a:xfrm>
            <a:off x="3852545" y="666750"/>
            <a:ext cx="1439545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rPr>
              <a:t>Base Game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type="title"/>
          </p:nvPr>
        </p:nvSpPr>
        <p:spPr>
          <a:xfrm>
            <a:off x="-3175" y="15875"/>
            <a:ext cx="311721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Symbol Hierarchy</a:t>
            </a:r>
            <a:endParaRPr b="0" i="0" sz="2800" u="none" cap="none" strike="noStrike">
              <a:solidFill>
                <a:srgbClr val="F2F2F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" name="Google Shape;129;p8"/>
          <p:cNvSpPr txBox="1"/>
          <p:nvPr/>
        </p:nvSpPr>
        <p:spPr>
          <a:xfrm>
            <a:off x="1257300" y="2471738"/>
            <a:ext cx="344488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Low</a:t>
            </a:r>
            <a:endParaRPr b="0" i="0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4306888" y="2471738"/>
            <a:ext cx="381000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High</a:t>
            </a:r>
            <a:endParaRPr b="0" i="0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467600" y="2482850"/>
            <a:ext cx="488950" cy="204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Bonus</a:t>
            </a:r>
            <a:endParaRPr b="0" i="0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8228965" y="2481580"/>
            <a:ext cx="685800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Scatter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6726238" y="2495550"/>
            <a:ext cx="376238" cy="21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Wild</a:t>
            </a:r>
            <a:endParaRPr/>
          </a:p>
        </p:txBody>
      </p:sp>
      <p:cxnSp>
        <p:nvCxnSpPr>
          <p:cNvPr id="134" name="Google Shape;134;p8"/>
          <p:cNvCxnSpPr/>
          <p:nvPr/>
        </p:nvCxnSpPr>
        <p:spPr>
          <a:xfrm>
            <a:off x="293370" y="2915285"/>
            <a:ext cx="8621395" cy="0"/>
          </a:xfrm>
          <a:prstGeom prst="straightConnector1">
            <a:avLst/>
          </a:prstGeom>
          <a:noFill/>
          <a:ln cap="flat" cmpd="sng" w="73025">
            <a:solidFill>
              <a:srgbClr val="FF7777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descr="C:\Users\Sandipan\Downloads\Play n Go\Symbols\Desktop\LP_1.pngLP_1"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11932" r="11933" t="0"/>
          <a:stretch/>
        </p:blipFill>
        <p:spPr>
          <a:xfrm>
            <a:off x="228600" y="1683385"/>
            <a:ext cx="530860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HP_1.pngHP_1" id="136" name="Google Shape;136;p8"/>
          <p:cNvPicPr preferRelativeResize="0"/>
          <p:nvPr/>
        </p:nvPicPr>
        <p:blipFill rotWithShape="1">
          <a:blip r:embed="rId4">
            <a:alphaModFix/>
          </a:blip>
          <a:srcRect b="0" l="2469" r="199" t="0"/>
          <a:stretch/>
        </p:blipFill>
        <p:spPr>
          <a:xfrm>
            <a:off x="5429250" y="1664970"/>
            <a:ext cx="78994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HP_2.pngHP_2" id="137" name="Google Shape;137;p8"/>
          <p:cNvPicPr preferRelativeResize="0"/>
          <p:nvPr/>
        </p:nvPicPr>
        <p:blipFill rotWithShape="1">
          <a:blip r:embed="rId5">
            <a:alphaModFix/>
          </a:blip>
          <a:srcRect b="0" l="653" r="339" t="0"/>
          <a:stretch/>
        </p:blipFill>
        <p:spPr>
          <a:xfrm>
            <a:off x="4548505" y="1664970"/>
            <a:ext cx="80391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HP_4.pngHP_4" id="138" name="Google Shape;138;p8"/>
          <p:cNvPicPr preferRelativeResize="0"/>
          <p:nvPr/>
        </p:nvPicPr>
        <p:blipFill rotWithShape="1">
          <a:blip r:embed="rId6">
            <a:alphaModFix/>
          </a:blip>
          <a:srcRect b="0" l="1564" r="1564" t="0"/>
          <a:stretch/>
        </p:blipFill>
        <p:spPr>
          <a:xfrm>
            <a:off x="3669030" y="1664970"/>
            <a:ext cx="78613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HP_3.pngHP_3" id="139" name="Google Shape;139;p8"/>
          <p:cNvPicPr preferRelativeResize="0"/>
          <p:nvPr/>
        </p:nvPicPr>
        <p:blipFill rotWithShape="1">
          <a:blip r:embed="rId7">
            <a:alphaModFix/>
          </a:blip>
          <a:srcRect b="0" l="-2727" r="-1543" t="0"/>
          <a:stretch/>
        </p:blipFill>
        <p:spPr>
          <a:xfrm>
            <a:off x="2755900" y="1664970"/>
            <a:ext cx="839470" cy="76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WILD.pngWILD" id="140" name="Google Shape;140;p8"/>
          <p:cNvPicPr preferRelativeResize="0"/>
          <p:nvPr/>
        </p:nvPicPr>
        <p:blipFill rotWithShape="1">
          <a:blip r:embed="rId8">
            <a:alphaModFix/>
          </a:blip>
          <a:srcRect b="0" l="996" r="995" t="0"/>
          <a:stretch/>
        </p:blipFill>
        <p:spPr>
          <a:xfrm>
            <a:off x="6430645" y="1620520"/>
            <a:ext cx="857885" cy="861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SCATTER.pngSCATTER" id="141" name="Google Shape;141;p8"/>
          <p:cNvPicPr preferRelativeResize="0"/>
          <p:nvPr/>
        </p:nvPicPr>
        <p:blipFill rotWithShape="1">
          <a:blip r:embed="rId9">
            <a:alphaModFix/>
          </a:blip>
          <a:srcRect b="0" l="1743" r="1744" t="0"/>
          <a:stretch/>
        </p:blipFill>
        <p:spPr>
          <a:xfrm>
            <a:off x="8153400" y="1625600"/>
            <a:ext cx="837565" cy="837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COIN.pngCOIN" id="142" name="Google Shape;142;p8"/>
          <p:cNvPicPr preferRelativeResize="0"/>
          <p:nvPr/>
        </p:nvPicPr>
        <p:blipFill rotWithShape="1">
          <a:blip r:embed="rId10">
            <a:alphaModFix/>
          </a:blip>
          <a:srcRect b="0" l="2015" r="2015" t="0"/>
          <a:stretch/>
        </p:blipFill>
        <p:spPr>
          <a:xfrm>
            <a:off x="7346950" y="1657350"/>
            <a:ext cx="747395" cy="7404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LP_2.pngLP_2" id="143" name="Google Shape;143;p8"/>
          <p:cNvPicPr preferRelativeResize="0"/>
          <p:nvPr/>
        </p:nvPicPr>
        <p:blipFill rotWithShape="1">
          <a:blip r:embed="rId11">
            <a:alphaModFix/>
          </a:blip>
          <a:srcRect b="0" l="11973" r="11972" t="0"/>
          <a:stretch/>
        </p:blipFill>
        <p:spPr>
          <a:xfrm>
            <a:off x="751205" y="1683385"/>
            <a:ext cx="530860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LP_3.pngLP_3" id="144" name="Google Shape;144;p8"/>
          <p:cNvPicPr preferRelativeResize="0"/>
          <p:nvPr/>
        </p:nvPicPr>
        <p:blipFill rotWithShape="1">
          <a:blip r:embed="rId12">
            <a:alphaModFix/>
          </a:blip>
          <a:srcRect b="0" l="11973" r="11972" t="0"/>
          <a:stretch/>
        </p:blipFill>
        <p:spPr>
          <a:xfrm>
            <a:off x="1143000" y="1683385"/>
            <a:ext cx="530860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LP_4.pngLP_4" id="145" name="Google Shape;145;p8"/>
          <p:cNvPicPr preferRelativeResize="0"/>
          <p:nvPr/>
        </p:nvPicPr>
        <p:blipFill rotWithShape="1">
          <a:blip r:embed="rId13">
            <a:alphaModFix/>
          </a:blip>
          <a:srcRect b="0" l="11973" r="11972" t="0"/>
          <a:stretch/>
        </p:blipFill>
        <p:spPr>
          <a:xfrm>
            <a:off x="1592580" y="1683385"/>
            <a:ext cx="530860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ipan\Downloads\Play n Go\Symbols\Desktop\LP_5.pngLP_5" id="146" name="Google Shape;146;p8"/>
          <p:cNvPicPr preferRelativeResize="0"/>
          <p:nvPr/>
        </p:nvPicPr>
        <p:blipFill rotWithShape="1">
          <a:blip r:embed="rId14">
            <a:alphaModFix/>
          </a:blip>
          <a:srcRect b="0" l="11973" r="11972" t="0"/>
          <a:stretch/>
        </p:blipFill>
        <p:spPr>
          <a:xfrm>
            <a:off x="2057400" y="1683385"/>
            <a:ext cx="530860" cy="66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-3175" y="15875"/>
            <a:ext cx="4935220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54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Trebuchet MS"/>
                <a:ea typeface="Trebuchet MS"/>
                <a:cs typeface="Trebuchet MS"/>
                <a:sym typeface="Trebuchet MS"/>
              </a:rPr>
              <a:t>Special Symbol Introduction</a:t>
            </a:r>
            <a:endParaRPr/>
          </a:p>
        </p:txBody>
      </p:sp>
      <p:sp>
        <p:nvSpPr>
          <p:cNvPr id="152" name="Google Shape;152;p9"/>
          <p:cNvSpPr txBox="1"/>
          <p:nvPr/>
        </p:nvSpPr>
        <p:spPr>
          <a:xfrm>
            <a:off x="154940" y="713105"/>
            <a:ext cx="4435475" cy="1586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Wild</a:t>
            </a:r>
            <a:endParaRPr b="1" i="0" sz="14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2794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D9D9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1" marL="5461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Wild participates in all win except scatter/Bonus.</a:t>
            </a:r>
            <a:endParaRPr/>
          </a:p>
          <a:p>
            <a:pPr indent="-266700" lvl="1" marL="5461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rgbClr val="D9D9D9"/>
                </a:solidFill>
                <a:latin typeface="Tahoma"/>
                <a:ea typeface="Tahoma"/>
                <a:cs typeface="Tahoma"/>
                <a:sym typeface="Tahoma"/>
              </a:rPr>
              <a:t>Land 3, 4 or 5 wilds in a payline to trigger a Wild win.</a:t>
            </a:r>
            <a:endParaRPr/>
          </a:p>
        </p:txBody>
      </p:sp>
      <p:pic>
        <p:nvPicPr>
          <p:cNvPr descr="C:\Users\Sandipan\Downloads\Play n Go\Symbols\Desktop\WILD.pngWILD"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996" r="995" t="0"/>
          <a:stretch/>
        </p:blipFill>
        <p:spPr>
          <a:xfrm>
            <a:off x="5029200" y="713105"/>
            <a:ext cx="3733800" cy="3747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9CDE5"/>
      </a:hlink>
      <a:folHlink>
        <a:srgbClr val="558ED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9CDE5"/>
      </a:hlink>
      <a:folHlink>
        <a:srgbClr val="558ED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2023-11-09T13:57:00Z</dcterms:created>
  <dc:creator>Online2PDF.com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2023-11-14T06:30:00Z</vt:filetime>
  </property>
  <property fmtid="{D5CDD505-2E9C-101B-9397-08002B2CF9AE}" pid="3" name="LastSaved">
    <vt:filetime>2023-11-14T06:30:00Z</vt:filetime>
  </property>
  <property fmtid="{D5CDD505-2E9C-101B-9397-08002B2CF9AE}" pid="4" name="ICV">
    <vt:lpwstr>F6AD052822344C389878B6039DC3399F_13</vt:lpwstr>
  </property>
  <property fmtid="{D5CDD505-2E9C-101B-9397-08002B2CF9AE}" pid="5" name="KSOProductBuildVer">
    <vt:lpwstr>1033-12.2.0.13359</vt:lpwstr>
  </property>
</Properties>
</file>